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72" r:id="rId2"/>
    <p:sldMasterId id="2147483684" r:id="rId3"/>
  </p:sldMasterIdLst>
  <p:notesMasterIdLst>
    <p:notesMasterId r:id="rId12"/>
  </p:notesMasterIdLst>
  <p:handoutMasterIdLst>
    <p:handoutMasterId r:id="rId13"/>
  </p:handoutMasterIdLst>
  <p:sldIdLst>
    <p:sldId id="391" r:id="rId4"/>
    <p:sldId id="384" r:id="rId5"/>
    <p:sldId id="385" r:id="rId6"/>
    <p:sldId id="386" r:id="rId7"/>
    <p:sldId id="387" r:id="rId8"/>
    <p:sldId id="388" r:id="rId9"/>
    <p:sldId id="389" r:id="rId10"/>
    <p:sldId id="348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588"/>
    <a:srgbClr val="CBAC79"/>
    <a:srgbClr val="759EC1"/>
    <a:srgbClr val="45A7FF"/>
    <a:srgbClr val="44A1F1"/>
    <a:srgbClr val="8CBEFF"/>
    <a:srgbClr val="266094"/>
    <a:srgbClr val="163148"/>
    <a:srgbClr val="14293B"/>
    <a:srgbClr val="112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8" autoAdjust="0"/>
    <p:restoredTop sz="92274" autoAdjust="0"/>
  </p:normalViewPr>
  <p:slideViewPr>
    <p:cSldViewPr snapToGrid="0" snapToObjects="1">
      <p:cViewPr>
        <p:scale>
          <a:sx n="120" d="100"/>
          <a:sy n="120" d="100"/>
        </p:scale>
        <p:origin x="-1224" y="-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11/3/18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684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11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499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906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▪"/>
              <a:defRPr/>
            </a:lvl1pPr>
            <a:lvl2pPr lvl="1">
              <a:spcBef>
                <a:spcPts val="0"/>
              </a:spcBef>
              <a:buSzPts val="1400"/>
              <a:buChar char="-"/>
              <a:defRPr/>
            </a:lvl2pPr>
            <a:lvl3pPr lvl="2">
              <a:spcBef>
                <a:spcPts val="0"/>
              </a:spcBef>
              <a:buSzPts val="1400"/>
              <a:buChar char="-"/>
              <a:defRPr/>
            </a:lvl3pPr>
            <a:lvl4pPr lvl="3">
              <a:spcBef>
                <a:spcPts val="0"/>
              </a:spcBef>
              <a:buSzPts val="1400"/>
              <a:buChar char="-"/>
              <a:defRPr/>
            </a:lvl4pPr>
            <a:lvl5pPr lvl="4">
              <a:spcBef>
                <a:spcPts val="0"/>
              </a:spcBef>
              <a:buSzPts val="1400"/>
              <a:buChar char="-"/>
              <a:defRPr/>
            </a:lvl5pPr>
            <a:lvl6pPr lvl="5">
              <a:spcBef>
                <a:spcPts val="0"/>
              </a:spcBef>
              <a:buSzPts val="1400"/>
              <a:buChar char="-"/>
              <a:defRPr/>
            </a:lvl6pPr>
            <a:lvl7pPr lvl="6">
              <a:spcBef>
                <a:spcPts val="0"/>
              </a:spcBef>
              <a:buSzPts val="1400"/>
              <a:buChar char="-"/>
              <a:defRPr/>
            </a:lvl7pPr>
            <a:lvl8pPr lvl="7">
              <a:spcBef>
                <a:spcPts val="0"/>
              </a:spcBef>
              <a:buSzPts val="1400"/>
              <a:buChar char="-"/>
              <a:defRPr/>
            </a:lvl8pPr>
            <a:lvl9pPr lvl="8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0565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▪"/>
              <a:defRPr/>
            </a:lvl1pPr>
            <a:lvl2pPr lvl="1" rtl="0">
              <a:spcBef>
                <a:spcPts val="0"/>
              </a:spcBef>
              <a:buSzPts val="1400"/>
              <a:buChar char="-"/>
              <a:defRPr/>
            </a:lvl2pPr>
            <a:lvl3pPr lvl="2" rtl="0">
              <a:spcBef>
                <a:spcPts val="0"/>
              </a:spcBef>
              <a:buSzPts val="1400"/>
              <a:buChar char="-"/>
              <a:defRPr/>
            </a:lvl3pPr>
            <a:lvl4pPr lvl="3" rtl="0">
              <a:spcBef>
                <a:spcPts val="0"/>
              </a:spcBef>
              <a:buSzPts val="1400"/>
              <a:buChar char="-"/>
              <a:defRPr/>
            </a:lvl4pPr>
            <a:lvl5pPr lvl="4" rtl="0">
              <a:spcBef>
                <a:spcPts val="0"/>
              </a:spcBef>
              <a:buSzPts val="1400"/>
              <a:buChar char="-"/>
              <a:defRPr/>
            </a:lvl5pPr>
            <a:lvl6pPr lvl="5" rtl="0">
              <a:spcBef>
                <a:spcPts val="0"/>
              </a:spcBef>
              <a:buSzPts val="1400"/>
              <a:buChar char="-"/>
              <a:defRPr/>
            </a:lvl6pPr>
            <a:lvl7pPr lvl="6" rtl="0">
              <a:spcBef>
                <a:spcPts val="0"/>
              </a:spcBef>
              <a:buSzPts val="1400"/>
              <a:buChar char="-"/>
              <a:defRPr/>
            </a:lvl7pPr>
            <a:lvl8pPr lvl="7" rtl="0">
              <a:spcBef>
                <a:spcPts val="0"/>
              </a:spcBef>
              <a:buSzPts val="1400"/>
              <a:buChar char="-"/>
              <a:defRPr/>
            </a:lvl8pPr>
            <a:lvl9pPr lvl="8" rtl="0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86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3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864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453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2161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803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8137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9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 algn="r"/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833404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6579"/>
            <a:ext cx="9144000" cy="5160079"/>
          </a:xfrm>
          <a:prstGeom prst="rect">
            <a:avLst/>
          </a:prstGeom>
          <a:solidFill>
            <a:srgbClr val="11202C">
              <a:alpha val="70000"/>
            </a:srgbClr>
          </a:solidFill>
          <a:ln>
            <a:solidFill>
              <a:srgbClr val="1120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3A81BA">
                    <a:lumMod val="50000"/>
                  </a:srgbClr>
                </a:solidFill>
                <a:latin typeface="Arial"/>
              </a:rPr>
              <a:t>^</a:t>
            </a:r>
            <a:endParaRPr lang="fr-FR" dirty="0">
              <a:solidFill>
                <a:srgbClr val="3A81BA">
                  <a:lumMod val="50000"/>
                </a:srgbClr>
              </a:solidFill>
              <a:latin typeface="Arial"/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5156289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b="1" dirty="0" smtClean="0">
                <a:solidFill>
                  <a:srgbClr val="FFFFFF"/>
                </a:solidFill>
                <a:latin typeface="Montserrat"/>
                <a:cs typeface="Montserrat"/>
              </a:rPr>
              <a:t>DIFFERENT PARTS</a:t>
            </a:r>
            <a:endParaRPr lang="en" sz="4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40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522_P_1469246919229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25" y="957385"/>
            <a:ext cx="3671206" cy="33750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2588846" cy="5143500"/>
          </a:xfrm>
          <a:prstGeom prst="rect">
            <a:avLst/>
          </a:prstGeom>
          <a:solidFill>
            <a:srgbClr val="2F5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hape 45"/>
          <p:cNvSpPr txBox="1">
            <a:spLocks/>
          </p:cNvSpPr>
          <p:nvPr/>
        </p:nvSpPr>
        <p:spPr>
          <a:xfrm>
            <a:off x="180317" y="279542"/>
            <a:ext cx="2213145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MOTEUR BRUSHLESS</a:t>
            </a:r>
            <a:endParaRPr lang="en" sz="2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0317" y="1221155"/>
            <a:ext cx="2090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Un moteur brushless est une machine synchrone à aimants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permanents.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0317" y="2069693"/>
            <a:ext cx="2090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Pour inverser le sens de rotation d'un moteur brushless il suffit d’inverser deux des trois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fils</a:t>
            </a: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  <a:endParaRPr lang="fr-FR" dirty="0" smtClean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80317" y="3130629"/>
            <a:ext cx="2090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Les Kv sont le nombre de tours que prend le moteur sous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1V.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96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88846" cy="5143500"/>
          </a:xfrm>
          <a:prstGeom prst="rect">
            <a:avLst/>
          </a:prstGeom>
          <a:solidFill>
            <a:srgbClr val="2F5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hape 45"/>
          <p:cNvSpPr txBox="1">
            <a:spLocks/>
          </p:cNvSpPr>
          <p:nvPr/>
        </p:nvSpPr>
        <p:spPr>
          <a:xfrm>
            <a:off x="180316" y="279542"/>
            <a:ext cx="2408529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ELECTRONIC SPEED CONTROLLER</a:t>
            </a:r>
            <a:endParaRPr lang="en" sz="2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0317" y="1610025"/>
            <a:ext cx="2090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Un ESC est un circuit électronique dans le but de faire varier la vitesse d'un moteur électrique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80317" y="2675479"/>
            <a:ext cx="2090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Généralement pour contrôler la sortie d’ESC on doit utiliser un signal PWM à l’entrée.</a:t>
            </a:r>
            <a:endParaRPr lang="fr-FR" dirty="0" smtClean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80317" y="3736415"/>
            <a:ext cx="2090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Le signal de commande doit être variable entre 1000 μs et 2000 μs.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69" y="0"/>
            <a:ext cx="5158154" cy="5158154"/>
          </a:xfrm>
          <a:prstGeom prst="rect">
            <a:avLst/>
          </a:prstGeom>
          <a:effectLst>
            <a:outerShdw blurRad="234950" dist="127000" dir="5400000" algn="tl" rotWithShape="0">
              <a:prstClr val="black">
                <a:alpha val="50000"/>
              </a:prstClr>
            </a:outerShdw>
          </a:effectLst>
        </p:spPr>
      </p:pic>
      <p:sp>
        <p:nvSpPr>
          <p:cNvPr id="16" name="ZoneTexte 15"/>
          <p:cNvSpPr txBox="1"/>
          <p:nvPr/>
        </p:nvSpPr>
        <p:spPr>
          <a:xfrm>
            <a:off x="180317" y="1610025"/>
            <a:ext cx="20906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Le signal standard utilisé dans la plupart des applications RC est de 50 Hz, on peut utiliser un signal de 250 Hz comme le cas de YMFC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80317" y="3091647"/>
            <a:ext cx="2090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Le BEC ( battery eliminator circuit ) est un circuit intégré dans l'ESC conçu pour fournir une puissance indépendante de 5V et 1.5 à 2A. </a:t>
            </a:r>
          </a:p>
        </p:txBody>
      </p:sp>
    </p:spTree>
    <p:extLst>
      <p:ext uri="{BB962C8B-B14F-4D97-AF65-F5344CB8AC3E}">
        <p14:creationId xmlns:p14="http://schemas.microsoft.com/office/powerpoint/2010/main" val="380901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4" grpId="1"/>
      <p:bldP spid="15" grpId="0"/>
      <p:bldP spid="15" grpId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88846" cy="5143500"/>
          </a:xfrm>
          <a:prstGeom prst="rect">
            <a:avLst/>
          </a:prstGeom>
          <a:solidFill>
            <a:srgbClr val="2F5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hape 45"/>
          <p:cNvSpPr txBox="1">
            <a:spLocks/>
          </p:cNvSpPr>
          <p:nvPr/>
        </p:nvSpPr>
        <p:spPr>
          <a:xfrm>
            <a:off x="180317" y="279542"/>
            <a:ext cx="2213145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BATTERIE</a:t>
            </a:r>
            <a:endParaRPr lang="en" sz="2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87" y="803990"/>
            <a:ext cx="5470855" cy="349447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0316" y="908541"/>
            <a:ext cx="2213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La batterie se caractérise par : </a:t>
            </a:r>
          </a:p>
          <a:p>
            <a:pPr marL="176213" indent="-176213">
              <a:buFont typeface="Arial"/>
              <a:buChar char="•"/>
            </a:pP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Nombre des cellules, </a:t>
            </a:r>
          </a:p>
          <a:p>
            <a:pPr marL="176213" indent="-176213">
              <a:buFont typeface="Arial"/>
              <a:buChar char="•"/>
            </a:pP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Capacité, </a:t>
            </a:r>
          </a:p>
          <a:p>
            <a:pPr marL="176213" indent="-176213">
              <a:buFont typeface="Arial"/>
              <a:buChar char="•"/>
            </a:pP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Décharge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0317" y="1975284"/>
            <a:ext cx="2090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Le Nombre des cellules est le nombre suivi par S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80317" y="2616865"/>
            <a:ext cx="2090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La Capacité est le nombre suivi par l’unité mAh.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80316" y="3246056"/>
            <a:ext cx="2090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La note C-Rate signifie le taux de décharge maximale de la batterie.</a:t>
            </a:r>
          </a:p>
        </p:txBody>
      </p:sp>
    </p:spTree>
    <p:extLst>
      <p:ext uri="{BB962C8B-B14F-4D97-AF65-F5344CB8AC3E}">
        <p14:creationId xmlns:p14="http://schemas.microsoft.com/office/powerpoint/2010/main" val="174050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88846" cy="5143500"/>
          </a:xfrm>
          <a:prstGeom prst="rect">
            <a:avLst/>
          </a:prstGeom>
          <a:solidFill>
            <a:srgbClr val="2F5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hape 45"/>
          <p:cNvSpPr txBox="1">
            <a:spLocks/>
          </p:cNvSpPr>
          <p:nvPr/>
        </p:nvSpPr>
        <p:spPr>
          <a:xfrm>
            <a:off x="180317" y="279542"/>
            <a:ext cx="2213145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RADIO</a:t>
            </a:r>
            <a:br>
              <a:rPr lang="fr-FR" sz="2400" b="1" dirty="0" smtClean="0">
                <a:solidFill>
                  <a:srgbClr val="FFFFFF"/>
                </a:solidFill>
                <a:latin typeface="Montserrat"/>
                <a:cs typeface="Montserrat"/>
              </a:rPr>
            </a:br>
            <a:r>
              <a:rPr lang="fr-FR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COMMANDE</a:t>
            </a:r>
            <a:endParaRPr lang="en" sz="2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0316" y="1238797"/>
            <a:ext cx="2213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Le Radio est composé de deux circuits :</a:t>
            </a:r>
          </a:p>
          <a:p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Émetteur et Récepteur. 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74" y="979913"/>
            <a:ext cx="4180696" cy="3391010"/>
          </a:xfrm>
          <a:prstGeom prst="rect">
            <a:avLst/>
          </a:prstGeom>
        </p:spPr>
      </p:pic>
      <p:pic>
        <p:nvPicPr>
          <p:cNvPr id="18" name="Image 17" descr="recepteur-fs-ia6b-p-image-191576-gran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10" y="2513743"/>
            <a:ext cx="1896739" cy="1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3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88846" cy="5143500"/>
          </a:xfrm>
          <a:prstGeom prst="rect">
            <a:avLst/>
          </a:prstGeom>
          <a:solidFill>
            <a:srgbClr val="2F5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hape 45"/>
          <p:cNvSpPr txBox="1">
            <a:spLocks/>
          </p:cNvSpPr>
          <p:nvPr/>
        </p:nvSpPr>
        <p:spPr>
          <a:xfrm>
            <a:off x="180317" y="279542"/>
            <a:ext cx="2213145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o-RO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GYROSCOPE</a:t>
            </a:r>
            <a:endParaRPr lang="en" sz="2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pic>
        <p:nvPicPr>
          <p:cNvPr id="7" name="Image 6" descr="mpu_-_6050_gyro_sen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54" y="1238797"/>
            <a:ext cx="3003468" cy="257131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0316" y="908541"/>
            <a:ext cx="2213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Un gyroscope est un capteur de position angulaire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0317" y="1536388"/>
            <a:ext cx="2090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Un gyromètre est un capteur qui mesure une vitesse angulaire. </a:t>
            </a:r>
          </a:p>
        </p:txBody>
      </p:sp>
    </p:spTree>
    <p:extLst>
      <p:ext uri="{BB962C8B-B14F-4D97-AF65-F5344CB8AC3E}">
        <p14:creationId xmlns:p14="http://schemas.microsoft.com/office/powerpoint/2010/main" val="22480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88846" cy="5143500"/>
          </a:xfrm>
          <a:prstGeom prst="rect">
            <a:avLst/>
          </a:prstGeom>
          <a:solidFill>
            <a:srgbClr val="2F5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Shape 45"/>
          <p:cNvSpPr txBox="1">
            <a:spLocks/>
          </p:cNvSpPr>
          <p:nvPr/>
        </p:nvSpPr>
        <p:spPr>
          <a:xfrm>
            <a:off x="180317" y="279542"/>
            <a:ext cx="2408529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400" b="1" dirty="0" smtClean="0">
                <a:solidFill>
                  <a:srgbClr val="FFFFFF"/>
                </a:solidFill>
                <a:latin typeface="Montserrat"/>
                <a:cs typeface="Montserrat"/>
              </a:rPr>
              <a:t>CONTRÔLEUR DE VOL</a:t>
            </a:r>
            <a:endParaRPr lang="en" sz="2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0316" y="1276694"/>
            <a:ext cx="2213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Un contrôleur de vol se comporte comme une carte mère.</a:t>
            </a:r>
            <a:endParaRPr lang="fr-FR" dirty="0" smtClean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1" y="937346"/>
            <a:ext cx="4616921" cy="3077947"/>
          </a:xfrm>
          <a:prstGeom prst="rect">
            <a:avLst/>
          </a:prstGeom>
          <a:effectLst>
            <a:outerShdw blurRad="104775" dist="177800" dir="5400000" sx="98000" sy="98000" algn="t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74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5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255</Words>
  <Application>Microsoft Macintosh PowerPoint</Application>
  <PresentationFormat>Présentation à l'écran (16:9)</PresentationFormat>
  <Paragraphs>31</Paragraphs>
  <Slides>8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Ganymede template</vt:lpstr>
      <vt:lpstr>Ragozine template</vt:lpstr>
      <vt:lpstr>Ulysses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170</cp:revision>
  <dcterms:modified xsi:type="dcterms:W3CDTF">2018-11-03T18:42:15Z</dcterms:modified>
</cp:coreProperties>
</file>